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AF6666"/>
    <a:srgbClr val="3D8C41"/>
    <a:srgbClr val="32A1A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315" autoAdjust="0"/>
  </p:normalViewPr>
  <p:slideViewPr>
    <p:cSldViewPr snapToGrid="0" showGuides="1">
      <p:cViewPr varScale="1">
        <p:scale>
          <a:sx n="80" d="100"/>
          <a:sy n="80" d="100"/>
        </p:scale>
        <p:origin x="182" y="48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11/30/2020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816220" y="1442325"/>
            <a:ext cx="2573695" cy="510408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177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120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707" y="412085"/>
            <a:ext cx="2331720" cy="1046089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6220" y="412086"/>
            <a:ext cx="2573696" cy="10460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1918" y="1668026"/>
            <a:ext cx="2281555" cy="35329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Background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2595" y="2024049"/>
            <a:ext cx="2280200" cy="199006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4408CE3E-8B74-455D-A53E-7BD2032BB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1918" y="4159613"/>
            <a:ext cx="2281555" cy="387191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Review of Literature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66CCAB5-5BA2-4C23-AB85-544C699C3B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2595" y="4546804"/>
            <a:ext cx="2280200" cy="1854106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90307F-7C9F-41E2-8A0F-395BE814C855}"/>
              </a:ext>
            </a:extLst>
          </p:cNvPr>
          <p:cNvSpPr/>
          <p:nvPr userDrawn="1"/>
        </p:nvSpPr>
        <p:spPr>
          <a:xfrm>
            <a:off x="9187597" y="1442325"/>
            <a:ext cx="2573695" cy="510408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F5AC9AEF-5A50-4C92-95E9-2CE558DCCB2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87597" y="412086"/>
            <a:ext cx="2573696" cy="10460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977A912-F010-47F3-A718-F0083325DFF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33295" y="1668026"/>
            <a:ext cx="2281555" cy="35329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Recommendations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4A6F20AA-A6F8-4C2C-9951-90C4E7F731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3972" y="2024049"/>
            <a:ext cx="2280200" cy="199006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1CD44DBA-C1A0-4CF1-B201-5057AC20D9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3295" y="4159613"/>
            <a:ext cx="2281555" cy="387191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References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0ACDA097-52E6-4837-A1AA-44BAE8C4C6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972" y="4546804"/>
            <a:ext cx="2280200" cy="1854106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2181DD-3A83-448B-B728-A8AFECB8DE8F}"/>
              </a:ext>
            </a:extLst>
          </p:cNvPr>
          <p:cNvSpPr/>
          <p:nvPr userDrawn="1"/>
        </p:nvSpPr>
        <p:spPr>
          <a:xfrm>
            <a:off x="6501907" y="1442325"/>
            <a:ext cx="2573695" cy="510408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F42DA1CB-0049-49E8-AB2D-7C232E382A4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501907" y="412086"/>
            <a:ext cx="2573696" cy="10460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4F3B996-D7F6-4B0A-83AF-C8236D0005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47605" y="1668026"/>
            <a:ext cx="2281555" cy="35329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Research Question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C710F910-B369-470F-9E18-5EF8692B32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48282" y="2024049"/>
            <a:ext cx="2280200" cy="199006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0BB76D9F-5467-406E-980A-93622D81A1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7605" y="4159613"/>
            <a:ext cx="2281555" cy="387191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Outcomes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96B16ABA-3833-4359-888A-3C47A33B26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8282" y="4546804"/>
            <a:ext cx="2280200" cy="1854106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200" b="0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BAD01-B024-496F-916B-5A8B58A22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Rafael </a:t>
            </a:r>
            <a:r>
              <a:rPr lang="en-US" dirty="0" err="1"/>
              <a:t>Astacio</a:t>
            </a:r>
            <a:endParaRPr lang="en-US" dirty="0"/>
          </a:p>
          <a:p>
            <a:r>
              <a:rPr lang="en-US" dirty="0"/>
              <a:t>Molly Brothers</a:t>
            </a:r>
          </a:p>
          <a:p>
            <a:r>
              <a:rPr lang="en-US" dirty="0"/>
              <a:t>Celeste Luther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7A25C9-076A-49F4-8305-F4D21348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Aromatic Labor</a:t>
            </a: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0C93A42-B423-41CC-9EE2-4BA952D5E97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tretch>
            <a:fillRect/>
          </a:stretch>
        </p:blipFill>
        <p:spPr>
          <a:xfrm>
            <a:off x="430707" y="503000"/>
            <a:ext cx="2331720" cy="864259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A50062-D602-4524-976A-C7F7EB5D16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E390E9-9DBA-48FE-B984-D3CE877DEF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62595" y="2024050"/>
            <a:ext cx="2280200" cy="1775594"/>
          </a:xfrm>
        </p:spPr>
        <p:txBody>
          <a:bodyPr>
            <a:normAutofit/>
          </a:bodyPr>
          <a:lstStyle/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000" dirty="0"/>
              <a:t>In the Crimean War, Florence Nightingale used the extract of lavender as therapy for wounded soldiers.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000" dirty="0"/>
              <a:t>Today aromatherapy is growing in popularity because of its low risk of adverse effects and holistic approach. 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000" dirty="0"/>
              <a:t>Many women prefer the use of essential oils during labor due to the decreased adverse effects to mom and baby.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ADA1CE-E809-4DB2-822D-8E0D1CA2AE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61917" y="3820518"/>
            <a:ext cx="2281555" cy="387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BE43587-35BF-472F-B30B-B9F99D69ED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62594" y="4246031"/>
            <a:ext cx="2280200" cy="2154879"/>
          </a:xfrm>
        </p:spPr>
        <p:txBody>
          <a:bodyPr>
            <a:normAutofit fontScale="62500" lnSpcReduction="20000"/>
          </a:bodyPr>
          <a:lstStyle/>
          <a:p>
            <a:r>
              <a:rPr lang="en-US" sz="1300" dirty="0"/>
              <a:t>Side effects of systemic analgesics: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Baby’s breathing and heart rate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Reduced breastfeeding </a:t>
            </a:r>
          </a:p>
          <a:p>
            <a:r>
              <a:rPr lang="en-US" sz="1300" dirty="0"/>
              <a:t>Side effects of Epidural block: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Hypovolemia → Low BP → perfusion to baby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Prolonged labor → Baby’s breathing  and HR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Reduced muscle tone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Reduced breastfeeding</a:t>
            </a:r>
          </a:p>
          <a:p>
            <a:pPr>
              <a:buClrTx/>
            </a:pPr>
            <a:r>
              <a:rPr lang="en-US" sz="1300" dirty="0"/>
              <a:t>Positive effects of aromatherapy: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No effect to baby’s APGAR score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Decreased pain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sz="1300" dirty="0"/>
              <a:t>Shortened labor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</a:pPr>
            <a:endParaRPr lang="en-US" dirty="0"/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94B1D15-3C49-4A3D-BA4A-071D36308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3C08017-E917-410B-B692-42F913A2BD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33972" y="2024049"/>
            <a:ext cx="2280200" cy="175814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Lavender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Decreases stress and anxiety &amp; pain perception during labor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Improves patient contentment</a:t>
            </a:r>
          </a:p>
          <a:p>
            <a:r>
              <a:rPr lang="en-US" b="1" dirty="0"/>
              <a:t>Citrus Aurantium 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Pain severity reduced</a:t>
            </a:r>
          </a:p>
          <a:p>
            <a:pPr>
              <a:buClrTx/>
            </a:pPr>
            <a:r>
              <a:rPr lang="en-US" b="1" dirty="0"/>
              <a:t>Salvia Officinalis</a:t>
            </a:r>
            <a:endParaRPr lang="en-US" dirty="0"/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Shorter first and second stages of labor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Decreased pain perception in nulliparous women </a:t>
            </a:r>
          </a:p>
          <a:p>
            <a:pPr>
              <a:buClrTx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FD4A2BE-1165-40C6-A4C3-7413DA1B55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32617" y="3820517"/>
            <a:ext cx="2281555" cy="387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539F05C-6585-4920-B4E4-E8A5FAB876B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333972" y="4246030"/>
            <a:ext cx="2280200" cy="2154877"/>
          </a:xfrm>
        </p:spPr>
        <p:txBody>
          <a:bodyPr>
            <a:normAutofit fontScale="77500" lnSpcReduction="20000"/>
          </a:bodyPr>
          <a:lstStyle/>
          <a:p>
            <a:pPr indent="-457200"/>
            <a:r>
              <a:rPr lang="en-US" dirty="0"/>
              <a:t>Gibson, L. (2018, April). The Use of Aromatherapy in Labor. International Childbirth Education, 33, 43-44.</a:t>
            </a:r>
          </a:p>
          <a:p>
            <a:pPr indent="-457200"/>
            <a:r>
              <a:rPr lang="en-US" dirty="0"/>
              <a:t>Medications for Pain Relief During Labor and Delivery. (2020). Retrieved from https://www.acog.org/patient-resources/faqs/labor-delivery-and-postpartum-care/medications-for-pain-relief-during-labor-and-delivery</a:t>
            </a:r>
          </a:p>
          <a:p>
            <a:pPr indent="-457200"/>
            <a:r>
              <a:rPr lang="en-US" dirty="0"/>
              <a:t>Schrock, S., &amp; </a:t>
            </a:r>
            <a:r>
              <a:rPr lang="en-US" dirty="0" err="1"/>
              <a:t>Harraway</a:t>
            </a:r>
            <a:r>
              <a:rPr lang="en-US" dirty="0"/>
              <a:t>-Smith, C. (2012, March 01). Labor Analgesia. Retrieved from https://www.aafp.org/afp/2012/0301/p447.html</a:t>
            </a:r>
          </a:p>
          <a:p>
            <a:pPr indent="-457200"/>
            <a:r>
              <a:rPr lang="en-US" dirty="0"/>
              <a:t>Vitale, A., &amp; Jenner, M. (2018, April). Use of Aromatherapy for Discomfort in Labor. International Childbirth Education Association, 33, 31-35. </a:t>
            </a:r>
          </a:p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C9DE3D3-D9CE-4D19-B7CD-CDE1D84B254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91D47CF-E6A5-4DDC-8474-D1D22FFCCE3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648282" y="2024050"/>
            <a:ext cx="2280200" cy="1669062"/>
          </a:xfrm>
        </p:spPr>
        <p:txBody>
          <a:bodyPr/>
          <a:lstStyle/>
          <a:p>
            <a:r>
              <a:rPr lang="en-US" dirty="0"/>
              <a:t>In laboring mothers, how does aromatherapy compare with hospital interventions such as, systemic analgesics and epidural block?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6913740-1638-46F0-968E-9029E54DA1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47604" y="3820517"/>
            <a:ext cx="2281555" cy="387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AD24ABE-D492-4EEF-AF0D-BB0360F39E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48282" y="4246031"/>
            <a:ext cx="2280200" cy="21548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Experimental study #1: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Two drops of lavender on a tissue showed significant decrease in the level of pain</a:t>
            </a:r>
          </a:p>
          <a:p>
            <a:r>
              <a:rPr lang="en-US" b="1" dirty="0"/>
              <a:t>Experimental study #2: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Citrus aurantium or bitter orange showed decrease in the severity of first-stage labor pain</a:t>
            </a:r>
          </a:p>
          <a:p>
            <a:r>
              <a:rPr lang="en-US" b="1" dirty="0"/>
              <a:t>Experimental study #3:</a:t>
            </a:r>
          </a:p>
          <a:p>
            <a:pPr marL="171450" indent="-171450">
              <a:buClrTx/>
              <a:buFont typeface="Arial" panose="020B0604020202020204" pitchFamily="34" charset="0"/>
              <a:buChar char="•"/>
            </a:pPr>
            <a:r>
              <a:rPr lang="en-US" dirty="0"/>
              <a:t>Essential oil salvia decreased the severity of pain but shortened labor</a:t>
            </a:r>
          </a:p>
          <a:p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BDB9E51-3872-425B-A01E-598C57E0BB8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/>
          <a:srcRect t="13874" b="13874"/>
          <a:stretch/>
        </p:blipFill>
        <p:spPr>
          <a:xfrm>
            <a:off x="3816217" y="416072"/>
            <a:ext cx="2573696" cy="1046089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9C40215-4963-4751-AEFA-0D520302A521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6"/>
          <a:srcRect t="18384" b="1838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DE22C9B-9F7E-4B02-A3A0-47058B13C2D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/>
          <a:srcRect t="29686" b="2968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01746FE4-ADE2-4417-B6E2-2FC75DA11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264" y="1826551"/>
            <a:ext cx="1359802" cy="13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70"/>
    </mc:Choice>
    <mc:Fallback xmlns="">
      <p:transition spd="slow" advTm="140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ollege of Central Florida">
      <a:dk1>
        <a:sysClr val="windowText" lastClr="000000"/>
      </a:dk1>
      <a:lt1>
        <a:sysClr val="window" lastClr="FFFFFF"/>
      </a:lt1>
      <a:dk2>
        <a:srgbClr val="003471"/>
      </a:dk2>
      <a:lt2>
        <a:srgbClr val="F2F2F2"/>
      </a:lt2>
      <a:accent1>
        <a:srgbClr val="C9252C"/>
      </a:accent1>
      <a:accent2>
        <a:srgbClr val="003471"/>
      </a:accent2>
      <a:accent3>
        <a:srgbClr val="B3CF58"/>
      </a:accent3>
      <a:accent4>
        <a:srgbClr val="B4DEF6"/>
      </a:accent4>
      <a:accent5>
        <a:srgbClr val="F3DBB3"/>
      </a:accent5>
      <a:accent6>
        <a:srgbClr val="B4DEF6"/>
      </a:accent6>
      <a:hlink>
        <a:srgbClr val="003471"/>
      </a:hlink>
      <a:folHlink>
        <a:srgbClr val="B3CF58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ursingPresentation_template.potx" id="{ED258D8B-6240-4A24-AB1D-6EDC638BACC7}" vid="{FB2E1461-6DF6-4F54-854B-47D119BED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5BA64CC-A486-4853-8170-C389804B0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35F702-06A3-47B5-A78B-5ADAC21E3B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EFE3F-2FB4-416D-9B9D-A1CF2786247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NursingPresentation_template (4)</Template>
  <TotalTime>237</TotalTime>
  <Words>346</Words>
  <Application>Microsoft Office PowerPoint</Application>
  <PresentationFormat>Widescreen</PresentationFormat>
  <Paragraphs>40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Garamond</vt:lpstr>
      <vt:lpstr>Tahoma</vt:lpstr>
      <vt:lpstr>Times New Roman</vt:lpstr>
      <vt:lpstr>Wingdings</vt:lpstr>
      <vt:lpstr>Financial_PitchDeck_MO-v6</vt:lpstr>
      <vt:lpstr>Aromatic Labor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Blakeman</dc:creator>
  <cp:lastModifiedBy>Carol Blakeman</cp:lastModifiedBy>
  <cp:revision>15</cp:revision>
  <dcterms:created xsi:type="dcterms:W3CDTF">2020-09-14T20:54:27Z</dcterms:created>
  <dcterms:modified xsi:type="dcterms:W3CDTF">2020-11-30T15:10:41Z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